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2B2A"/>
    <a:srgbClr val="4866B7"/>
    <a:srgbClr val="703FA0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F2AC3B-DA7C-4FF3-97FA-D2D48199AD9D}" v="2" dt="2026-08-08T20:44:00.04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 autoAdjust="0"/>
    <p:restoredTop sz="95267" autoAdjust="0"/>
  </p:normalViewPr>
  <p:slideViewPr>
    <p:cSldViewPr snapToGrid="0">
      <p:cViewPr>
        <p:scale>
          <a:sx n="42" d="100"/>
          <a:sy n="42" d="100"/>
        </p:scale>
        <p:origin x="31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2.xml"/><Relationship Id="rId5" Type="http://schemas.openxmlformats.org/officeDocument/2006/relationships/viewProps" Target="viewProps.xml"/><Relationship Id="rId10" Type="http://schemas.openxmlformats.org/officeDocument/2006/relationships/customXml" Target="../customXml/item1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 Alexander" userId="7f5b3cdb1b4f7a3c" providerId="LiveId" clId="{384C44CD-5415-4FBC-9235-A7AEE6F6E1A3}"/>
    <pc:docChg chg="modSld">
      <pc:chgData name="Eric Alexander" userId="7f5b3cdb1b4f7a3c" providerId="LiveId" clId="{384C44CD-5415-4FBC-9235-A7AEE6F6E1A3}" dt="2026-08-08T20:44:53.219" v="8" actId="20577"/>
      <pc:docMkLst>
        <pc:docMk/>
      </pc:docMkLst>
      <pc:sldChg chg="modSp mod modNotesTx">
        <pc:chgData name="Eric Alexander" userId="7f5b3cdb1b4f7a3c" providerId="LiveId" clId="{384C44CD-5415-4FBC-9235-A7AEE6F6E1A3}" dt="2026-08-08T20:44:53.219" v="8" actId="20577"/>
        <pc:sldMkLst>
          <pc:docMk/>
          <pc:sldMk cId="0" sldId="257"/>
        </pc:sldMkLst>
        <pc:spChg chg="mod">
          <ac:chgData name="Eric Alexander" userId="7f5b3cdb1b4f7a3c" providerId="LiveId" clId="{384C44CD-5415-4FBC-9235-A7AEE6F6E1A3}" dt="2026-08-08T20:44:11.928" v="7" actId="20577"/>
          <ac:spMkLst>
            <pc:docMk/>
            <pc:sldMk cId="0" sldId="257"/>
            <ac:spMk id="4" creationId="{CD11FFA8-E8BC-6099-54D5-85394BBFD23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1097280" y="1316736"/>
            <a:ext cx="221284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6000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578D6168-DDEE-EE7D-0F87-D0677B071D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7280" y="486903"/>
            <a:ext cx="15342042" cy="1419389"/>
          </a:xfrm>
        </p:spPr>
        <p:txBody>
          <a:bodyPr/>
          <a:lstStyle/>
          <a:p>
            <a:r>
              <a:rPr lang="en-US" sz="4800" dirty="0">
                <a:solidFill>
                  <a:srgbClr val="AD2B2A"/>
                </a:solidFill>
                <a:latin typeface="+mj-lt"/>
                <a:ea typeface="Cambria" pitchFamily="34" charset="-122"/>
                <a:cs typeface="Cambria" pitchFamily="34" charset="-120"/>
              </a:rPr>
              <a:t>Panel: The Digital Engineering Warfighting Imperative</a:t>
            </a:r>
          </a:p>
          <a:p>
            <a:r>
              <a:rPr lang="en-US" sz="3200" b="0" i="1" dirty="0">
                <a:solidFill>
                  <a:schemeClr val="tx1"/>
                </a:solidFill>
                <a:latin typeface="+mn-lt"/>
                <a:ea typeface="Cambria" pitchFamily="34" charset="-122"/>
              </a:rPr>
              <a:t>Balancing Speed with Rigor for High Performance, Complex, and Adaptable Systems</a:t>
            </a:r>
            <a:endParaRPr lang="en-US" sz="3200" b="0" i="1" dirty="0">
              <a:solidFill>
                <a:schemeClr val="tx1"/>
              </a:solidFill>
              <a:latin typeface="+mn-lt"/>
            </a:endParaRPr>
          </a:p>
          <a:p>
            <a:endParaRPr lang="en-US" dirty="0"/>
          </a:p>
        </p:txBody>
      </p:sp>
      <p:sp>
        <p:nvSpPr>
          <p:cNvPr id="2" name="Text 3">
            <a:extLst>
              <a:ext uri="{FF2B5EF4-FFF2-40B4-BE49-F238E27FC236}">
                <a16:creationId xmlns:a16="http://schemas.microsoft.com/office/drawing/2014/main" id="{2D761E2E-BB70-B859-2974-0DC62D11F8EE}"/>
              </a:ext>
            </a:extLst>
          </p:cNvPr>
          <p:cNvSpPr/>
          <p:nvPr/>
        </p:nvSpPr>
        <p:spPr>
          <a:xfrm>
            <a:off x="1630680" y="2560320"/>
            <a:ext cx="21031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4800" dirty="0">
                <a:solidFill>
                  <a:srgbClr val="AD2B2A"/>
                </a:solidFill>
                <a:latin typeface="+mj-lt"/>
                <a:ea typeface="Calibri" pitchFamily="34" charset="-122"/>
                <a:cs typeface="Calibri" pitchFamily="34" charset="-120"/>
              </a:rPr>
              <a:t>Three guideposts for the discussion:</a:t>
            </a:r>
            <a:endParaRPr lang="en-US" sz="4800" dirty="0">
              <a:solidFill>
                <a:srgbClr val="AD2B2A"/>
              </a:solidFill>
              <a:latin typeface="+mj-lt"/>
            </a:endParaRPr>
          </a:p>
        </p:txBody>
      </p:sp>
      <p:sp>
        <p:nvSpPr>
          <p:cNvPr id="29" name="Shape 13">
            <a:extLst>
              <a:ext uri="{FF2B5EF4-FFF2-40B4-BE49-F238E27FC236}">
                <a16:creationId xmlns:a16="http://schemas.microsoft.com/office/drawing/2014/main" id="{8FC3680C-348A-5202-0BD3-EC4FAD95FBB7}"/>
              </a:ext>
            </a:extLst>
          </p:cNvPr>
          <p:cNvSpPr/>
          <p:nvPr/>
        </p:nvSpPr>
        <p:spPr>
          <a:xfrm>
            <a:off x="1722120" y="9827475"/>
            <a:ext cx="21122640" cy="2403788"/>
          </a:xfrm>
          <a:prstGeom prst="roundRect">
            <a:avLst>
              <a:gd name="adj" fmla="val 6154"/>
            </a:avLst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endParaRPr lang="en-US" dirty="0"/>
          </a:p>
        </p:txBody>
      </p:sp>
      <p:sp>
        <p:nvSpPr>
          <p:cNvPr id="30" name="Text 14">
            <a:extLst>
              <a:ext uri="{FF2B5EF4-FFF2-40B4-BE49-F238E27FC236}">
                <a16:creationId xmlns:a16="http://schemas.microsoft.com/office/drawing/2014/main" id="{66527329-1CCE-F26D-AD18-2F4C7BAB0DE7}"/>
              </a:ext>
            </a:extLst>
          </p:cNvPr>
          <p:cNvSpPr/>
          <p:nvPr/>
        </p:nvSpPr>
        <p:spPr>
          <a:xfrm>
            <a:off x="2316480" y="10075448"/>
            <a:ext cx="19933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4000" b="1" dirty="0">
                <a:solidFill>
                  <a:srgbClr val="AD2B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Common Thread</a:t>
            </a:r>
            <a:endParaRPr lang="en-US" sz="4000" dirty="0">
              <a:solidFill>
                <a:srgbClr val="AD2B2A"/>
              </a:solidFill>
            </a:endParaRPr>
          </a:p>
        </p:txBody>
      </p:sp>
      <p:sp>
        <p:nvSpPr>
          <p:cNvPr id="31" name="Text 15">
            <a:extLst>
              <a:ext uri="{FF2B5EF4-FFF2-40B4-BE49-F238E27FC236}">
                <a16:creationId xmlns:a16="http://schemas.microsoft.com/office/drawing/2014/main" id="{7E08D705-F799-44BC-3766-DB8C4FB1179A}"/>
              </a:ext>
            </a:extLst>
          </p:cNvPr>
          <p:cNvSpPr/>
          <p:nvPr/>
        </p:nvSpPr>
        <p:spPr>
          <a:xfrm>
            <a:off x="2316480" y="10650435"/>
            <a:ext cx="199339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500" dirty="0">
                <a:solidFill>
                  <a:schemeClr val="tx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High-performance, complex, adaptable systems come from programs that close the right decisions at the right speed. Digital engineering is how. Decision discipline is whether.</a:t>
            </a:r>
            <a:endParaRPr lang="en-US" sz="2500" dirty="0">
              <a:solidFill>
                <a:schemeClr val="tx1"/>
              </a:solidFill>
            </a:endParaRPr>
          </a:p>
        </p:txBody>
      </p:sp>
      <p:sp>
        <p:nvSpPr>
          <p:cNvPr id="4" name="Text 6">
            <a:extLst>
              <a:ext uri="{FF2B5EF4-FFF2-40B4-BE49-F238E27FC236}">
                <a16:creationId xmlns:a16="http://schemas.microsoft.com/office/drawing/2014/main" id="{CD11FFA8-E8BC-6099-54D5-85394BBFD232}"/>
              </a:ext>
            </a:extLst>
          </p:cNvPr>
          <p:cNvSpPr/>
          <p:nvPr/>
        </p:nvSpPr>
        <p:spPr>
          <a:xfrm>
            <a:off x="2316480" y="3981049"/>
            <a:ext cx="19568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4000" b="1" dirty="0">
                <a:solidFill>
                  <a:schemeClr val="tx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Speed with Rigor:  </a:t>
            </a:r>
            <a:r>
              <a:rPr lang="en-US" sz="4000" dirty="0">
                <a:solidFill>
                  <a:schemeClr val="tx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engineering delivers value only when it compresses decision time - not merely the time required to produce models and artifacts.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5" name="Text 9">
            <a:extLst>
              <a:ext uri="{FF2B5EF4-FFF2-40B4-BE49-F238E27FC236}">
                <a16:creationId xmlns:a16="http://schemas.microsoft.com/office/drawing/2014/main" id="{A5F03B3E-0A70-5600-3231-F61764E3E74D}"/>
              </a:ext>
            </a:extLst>
          </p:cNvPr>
          <p:cNvSpPr/>
          <p:nvPr/>
        </p:nvSpPr>
        <p:spPr>
          <a:xfrm>
            <a:off x="2316480" y="5943600"/>
            <a:ext cx="19568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4000" b="1" dirty="0">
                <a:solidFill>
                  <a:schemeClr val="tx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Adaptability by Design (MOSA):  </a:t>
            </a:r>
            <a:r>
              <a:rPr lang="en-US" sz="4000" dirty="0">
                <a:solidFill>
                  <a:schemeClr val="tx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Openness is a decision-timing problem: interfaces, data rights, and upgrade paths, owned and decided deliberately.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" name="Text 12">
            <a:extLst>
              <a:ext uri="{FF2B5EF4-FFF2-40B4-BE49-F238E27FC236}">
                <a16:creationId xmlns:a16="http://schemas.microsoft.com/office/drawing/2014/main" id="{D8374978-E974-91A3-5ED9-F3023FCB412A}"/>
              </a:ext>
            </a:extLst>
          </p:cNvPr>
          <p:cNvSpPr/>
          <p:nvPr/>
        </p:nvSpPr>
        <p:spPr>
          <a:xfrm>
            <a:off x="2316480" y="7948151"/>
            <a:ext cx="19568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4000" b="1" dirty="0">
                <a:solidFill>
                  <a:schemeClr val="tx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Culture in the AI Era:  </a:t>
            </a:r>
            <a:r>
              <a:rPr lang="en-US" sz="4000" dirty="0">
                <a:solidFill>
                  <a:schemeClr val="tx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Engineering Change Proposal (ECP) against the SE discipline itself: the tools, the reviews, the talent, and the definition of done.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65226B3-C1B8-4337-8DD8-A3279E1CD2E4}"/>
</file>

<file path=customXml/itemProps2.xml><?xml version="1.0" encoding="utf-8"?>
<ds:datastoreItem xmlns:ds="http://schemas.openxmlformats.org/officeDocument/2006/customXml" ds:itemID="{B4868DD8-1144-49EB-9BB4-A7D71E122274}"/>
</file>

<file path=customXml/itemProps3.xml><?xml version="1.0" encoding="utf-8"?>
<ds:datastoreItem xmlns:ds="http://schemas.openxmlformats.org/officeDocument/2006/customXml" ds:itemID="{E7683E2F-53B0-4335-9480-8FF7BA68A4F7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1710</TotalTime>
  <Words>145</Words>
  <Application>Microsoft Office PowerPoint</Application>
  <PresentationFormat>Custom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Cambria</vt:lpstr>
      <vt:lpstr>Helvetica Light</vt:lpstr>
      <vt:lpstr>Helvetica Neue</vt:lpstr>
      <vt:lpstr>White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Eric Alexander</cp:lastModifiedBy>
  <cp:revision>333</cp:revision>
  <dcterms:modified xsi:type="dcterms:W3CDTF">2026-08-08T20:45:02Z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